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1"/>
  </p:notesMasterIdLst>
  <p:sldIdLst>
    <p:sldId id="439" r:id="rId2"/>
    <p:sldId id="422" r:id="rId3"/>
    <p:sldId id="427" r:id="rId4"/>
    <p:sldId id="431" r:id="rId5"/>
    <p:sldId id="441" r:id="rId6"/>
    <p:sldId id="443" r:id="rId7"/>
    <p:sldId id="442" r:id="rId8"/>
    <p:sldId id="444" r:id="rId9"/>
    <p:sldId id="445" r:id="rId10"/>
  </p:sldIdLst>
  <p:sldSz cx="9144000" cy="6858000" type="screen4x3"/>
  <p:notesSz cx="6858000" cy="9144000"/>
  <p:defaultTextStyle>
    <a:defPPr>
      <a:defRPr lang="sr-Latn-R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4628" autoAdjust="0"/>
  </p:normalViewPr>
  <p:slideViewPr>
    <p:cSldViewPr>
      <p:cViewPr varScale="1">
        <p:scale>
          <a:sx n="108" d="100"/>
          <a:sy n="108" d="100"/>
        </p:scale>
        <p:origin x="19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B0EF24-A869-48AF-B683-F82B031D487C}" type="datetimeFigureOut">
              <a:rPr lang="hr-HR"/>
              <a:pPr>
                <a:defRPr/>
              </a:pPr>
              <a:t>12.4.2024.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/>
              <a:t>Uredite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4401BB8-7FEA-40E7-8F7C-ED915C26B43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8448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dirty="0"/>
          </a:p>
        </p:txBody>
      </p:sp>
      <p:sp>
        <p:nvSpPr>
          <p:cNvPr id="717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823EA63-9D2E-4240-B032-ED9AD77CB13E}" type="slidenum">
              <a:rPr lang="hr-HR" altLang="sr-Latn-RS" smtClean="0">
                <a:solidFill>
                  <a:prstClr val="black"/>
                </a:solidFill>
              </a:rPr>
              <a:pPr/>
              <a:t>2</a:t>
            </a:fld>
            <a:endParaRPr lang="hr-HR" altLang="sr-Latn-R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48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dirty="0"/>
          </a:p>
        </p:txBody>
      </p:sp>
      <p:sp>
        <p:nvSpPr>
          <p:cNvPr id="717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823EA63-9D2E-4240-B032-ED9AD77CB13E}" type="slidenum">
              <a:rPr lang="hr-HR" altLang="sr-Latn-RS" smtClean="0">
                <a:solidFill>
                  <a:prstClr val="black"/>
                </a:solidFill>
              </a:rPr>
              <a:pPr/>
              <a:t>3</a:t>
            </a:fld>
            <a:endParaRPr lang="hr-HR" altLang="sr-Latn-R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104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dirty="0"/>
          </a:p>
        </p:txBody>
      </p:sp>
      <p:sp>
        <p:nvSpPr>
          <p:cNvPr id="717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823EA63-9D2E-4240-B032-ED9AD77CB13E}" type="slidenum">
              <a:rPr lang="hr-HR" altLang="sr-Latn-RS" smtClean="0">
                <a:solidFill>
                  <a:prstClr val="black"/>
                </a:solidFill>
              </a:rPr>
              <a:pPr/>
              <a:t>4</a:t>
            </a:fld>
            <a:endParaRPr lang="hr-HR" altLang="sr-Latn-R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94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altLang="sr-Latn-RS" dirty="0"/>
              <a:t> </a:t>
            </a:r>
          </a:p>
        </p:txBody>
      </p:sp>
      <p:sp>
        <p:nvSpPr>
          <p:cNvPr id="717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23EA63-9D2E-4240-B032-ED9AD77CB13E}" type="slidenum">
              <a:rPr kumimoji="0" lang="hr-HR" alt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877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6492E-11E4-470A-A07B-E2F54C05F187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12.4.2024.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21FBE-8160-4753-8D03-061E4BCAB3DD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960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C6719-05FB-4903-A4AC-8F0D60EC1298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12.4.2024.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1EB7C-1544-40CE-9423-C57D5BA49D66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6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D4E1F-6357-465C-B178-F91ED50133E8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12.4.2024.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7E5C2-6147-4470-84ED-5841E8AEEA96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24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josic\Desktop\POdlog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187E615C-1082-4D18-B5F0-567944756044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12.4.2024.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232D9-E43F-4F2E-92FF-F00CBA43F53D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F17C4-8AB1-4AF1-B840-EA39C607A03A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12.4.2024.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F959A-2EDC-4D48-90E4-C7AC71002ACC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77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E9828-9BE2-4E01-80CE-CCA0767BA2B2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12.4.2024.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64D60-819B-46AB-B0C7-AC54F11848EF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0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1FD1B-BE79-4792-8199-123ADE8D4B04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12.4.2024.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8CC5D-9D3F-4BA9-9AA9-F3FFB2367E19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166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ECABF-36A2-44DE-B475-BBE69A5EB030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12.4.2024.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EF218-4DC8-427A-BC7F-4E9CBCF81906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000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E1585-0A7C-4AE4-A8DF-53E003E63A4C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12.4.2024.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CDCB5-641D-45B3-AE44-F78DF10C73F7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84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852A5-EAF2-4389-96AF-E37BFD96C352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12.4.2024.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F3B6D-A54C-49E5-9A9E-DCD93C31641A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6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76CAD-4D77-4CDA-AA1E-245A436D56CA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12.4.2024.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DBB7E-C8B4-4373-8601-56E17C0AAB51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68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D125C-502A-4341-94E3-A3341E7E1940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12.4.2024.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512FC-041A-4203-9B1C-D59DFF3F6000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019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  <a:endParaRPr lang="hr-HR" altLang="sr-Latn-R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  <a:endParaRPr lang="hr-HR" alt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3A6A0F-5E78-4EB6-9F7A-B9BA16C2C734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12.4.2024.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E2A3B8-D012-46A2-86A9-93BB8001DC07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61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1">
            <a:extLst>
              <a:ext uri="{FF2B5EF4-FFF2-40B4-BE49-F238E27FC236}">
                <a16:creationId xmlns:a16="http://schemas.microsoft.com/office/drawing/2014/main" id="{DE659C1E-1340-9160-7B09-7E1F7DFD2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721968"/>
          </a:xfrm>
        </p:spPr>
        <p:txBody>
          <a:bodyPr/>
          <a:lstStyle/>
          <a:p>
            <a:endParaRPr lang="hr-HR" dirty="0"/>
          </a:p>
          <a:p>
            <a:r>
              <a:rPr lang="en-GB" dirty="0"/>
              <a:t>P</a:t>
            </a:r>
            <a:r>
              <a:rPr lang="hr-HR" dirty="0"/>
              <a:t>lanirana ulaganja u planinarsku i posjetiteljsku infrastrukturu </a:t>
            </a:r>
          </a:p>
          <a:p>
            <a:r>
              <a:rPr lang="hr-HR" dirty="0"/>
              <a:t>parkova</a:t>
            </a:r>
          </a:p>
          <a:p>
            <a:endParaRPr lang="hr-HR" dirty="0"/>
          </a:p>
          <a:p>
            <a:r>
              <a:rPr lang="hr-HR" dirty="0"/>
              <a:t>2024.</a:t>
            </a:r>
            <a:r>
              <a:rPr lang="en-GB" dirty="0"/>
              <a:t> </a:t>
            </a:r>
            <a:r>
              <a:rPr lang="hr-HR" dirty="0"/>
              <a:t>-</a:t>
            </a:r>
            <a:r>
              <a:rPr lang="en-GB" dirty="0"/>
              <a:t> </a:t>
            </a:r>
            <a:r>
              <a:rPr lang="hr-HR" dirty="0"/>
              <a:t>2026.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9154A9E-868F-0A88-2E5C-9C023A1DA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420555"/>
            <a:ext cx="2088232" cy="90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76250"/>
            <a:ext cx="1836737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7316" y="476250"/>
            <a:ext cx="188816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D3143A-FA86-4A43-9252-E154F7876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908720"/>
            <a:ext cx="8075240" cy="508918"/>
          </a:xfrm>
        </p:spPr>
        <p:txBody>
          <a:bodyPr/>
          <a:lstStyle/>
          <a:p>
            <a:pPr algn="l"/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Revitalizacija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planinarsko-posjetiteljske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infrastrukture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663E32-BAA1-49F4-939A-59D41B0C9E96}"/>
              </a:ext>
            </a:extLst>
          </p:cNvPr>
          <p:cNvSpPr txBox="1"/>
          <p:nvPr/>
        </p:nvSpPr>
        <p:spPr>
          <a:xfrm>
            <a:off x="683568" y="1772816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NOSITELJ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Javna ustanova „Park prirode Žumberak - Samoborsko gorje”</a:t>
            </a:r>
          </a:p>
          <a:p>
            <a:endParaRPr lang="hr-HR" dirty="0"/>
          </a:p>
          <a:p>
            <a:r>
              <a:rPr lang="hr-HR" dirty="0"/>
              <a:t>PARTNERI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HPD Jastrebarsko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Grad Jastrebarsko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Hrvatske šume d.o.o.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0000"/>
              </a:solidFill>
            </a:endParaRPr>
          </a:p>
          <a:p>
            <a:endParaRPr lang="hr-HR" dirty="0">
              <a:solidFill>
                <a:srgbClr val="000000"/>
              </a:solidFill>
            </a:endParaRPr>
          </a:p>
          <a:p>
            <a:r>
              <a:rPr lang="hr-HR" dirty="0">
                <a:solidFill>
                  <a:srgbClr val="000000"/>
                </a:solidFill>
              </a:rPr>
              <a:t>PRIHVATLJIVI TROŠKOVI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b="0" i="0" u="none" strike="noStrike" baseline="0" dirty="0">
                <a:solidFill>
                  <a:srgbClr val="000000"/>
                </a:solidFill>
              </a:rPr>
              <a:t>5.602.782,17 </a:t>
            </a:r>
            <a:r>
              <a:rPr lang="hr-HR" dirty="0">
                <a:solidFill>
                  <a:srgbClr val="000000"/>
                </a:solidFill>
              </a:rPr>
              <a:t>€</a:t>
            </a:r>
            <a:r>
              <a:rPr lang="hr-HR" sz="1800" b="0" i="0" u="none" strike="noStrike" baseline="0" dirty="0">
                <a:solidFill>
                  <a:srgbClr val="000000"/>
                </a:solidFill>
              </a:rPr>
              <a:t> bespovratnih sredstava (100% potpore)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0000"/>
              </a:solidFill>
            </a:endParaRPr>
          </a:p>
          <a:p>
            <a:r>
              <a:rPr lang="hr-HR" dirty="0">
                <a:solidFill>
                  <a:srgbClr val="000000"/>
                </a:solidFill>
              </a:rPr>
              <a:t>OČEKIVANO TRAJANJE PROJEKTA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</a:rPr>
              <a:t>svibanj 2024. – lipanj 2026.</a:t>
            </a:r>
            <a:br>
              <a:rPr lang="hr-HR" dirty="0"/>
            </a:br>
            <a:endParaRPr lang="hr-H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27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76250"/>
            <a:ext cx="1836737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7316" y="476250"/>
            <a:ext cx="188816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663E32-BAA1-49F4-939A-59D41B0C9E96}"/>
              </a:ext>
            </a:extLst>
          </p:cNvPr>
          <p:cNvSpPr txBox="1"/>
          <p:nvPr/>
        </p:nvSpPr>
        <p:spPr>
          <a:xfrm>
            <a:off x="683568" y="1772816"/>
            <a:ext cx="78488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Rekonstrukcija i opremanje </a:t>
            </a:r>
            <a:r>
              <a:rPr lang="pl-PL" b="1" dirty="0"/>
              <a:t>PD Žintica na Japetiću </a:t>
            </a:r>
            <a:r>
              <a:rPr lang="pl-PL" dirty="0"/>
              <a:t>uključujući okolne sadržaje aktivnog turizma - obnova vidikovca Piramida te izgradnja adrenalinskog parka i ziplinea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dirty="0"/>
              <a:t>Grad Jastrebarsko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dirty="0"/>
              <a:t>okvirna vrijednost 3,8 mil eura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Obnova Kuće Jelenić u Jelenićima u funkciju planinarske kuće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dirty="0"/>
              <a:t>Hrvatske šume - 1,2 mil eura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Vidljivost i promidžba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dirty="0"/>
              <a:t>HPD Jastrebarsko - 130.000 eura</a:t>
            </a:r>
          </a:p>
          <a:p>
            <a:pPr lvl="1"/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uređenje 174 km kružnog pješačkog puta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dirty="0"/>
              <a:t>provodi JU PP Žumberak-Samoborsko gorje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dirty="0"/>
              <a:t>420.000 eura</a:t>
            </a:r>
          </a:p>
          <a:p>
            <a:pPr lvl="1"/>
            <a:endParaRPr lang="pl-PL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8E81F0D-C8B2-5921-1349-BFA63CB4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b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Revitalizacija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planinarsko-posjetiteljske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infrastrukture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7089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6152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01953E8-7980-B0D2-A04C-AA9FCE93CA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25" y="1122363"/>
            <a:ext cx="1604963" cy="1128713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0065273B-6CC0-148D-93E1-9A1B28F815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063" y="1122363"/>
            <a:ext cx="1727200" cy="112871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3396980-2925-B989-D373-B67C9C3341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425" y="2319338"/>
            <a:ext cx="3398838" cy="167005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D3A49DF-38B0-2A7A-FF1D-7BF0972143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425" y="4056063"/>
            <a:ext cx="3398838" cy="1670050"/>
          </a:xfrm>
          <a:prstGeom prst="rect">
            <a:avLst/>
          </a:prstGeom>
        </p:spPr>
      </p:pic>
      <p:pic>
        <p:nvPicPr>
          <p:cNvPr id="6148" name="Slika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4739" y="1004599"/>
            <a:ext cx="2476723" cy="9930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47995F29-92C7-0DE3-925A-4AF90875FC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7525" y="1981200"/>
            <a:ext cx="3954463" cy="172561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7055F22C-DC12-C808-DE5F-7C195EFC58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27525" y="3773488"/>
            <a:ext cx="3954463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0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95918" y="4577975"/>
            <a:ext cx="5654511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8E81F0D-C8B2-5921-1349-BFA63CB4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601" y="4741948"/>
            <a:ext cx="512214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br>
              <a:rPr lang="en-US" sz="1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PD </a:t>
            </a:r>
            <a:r>
              <a:rPr lang="en-US" sz="1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Snježnik</a:t>
            </a:r>
            <a:endParaRPr lang="en-US" sz="1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663E32-BAA1-49F4-939A-59D41B0C9E96}"/>
              </a:ext>
            </a:extLst>
          </p:cNvPr>
          <p:cNvSpPr txBox="1"/>
          <p:nvPr/>
        </p:nvSpPr>
        <p:spPr>
          <a:xfrm>
            <a:off x="3452601" y="5839017"/>
            <a:ext cx="5122140" cy="403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1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vrijednost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1,2 mil. €</a:t>
            </a:r>
            <a:r>
              <a: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PDV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Slika 7" descr="Slika na kojoj se prikazuje vanjski, oblak, nebo, zgrada&#10;&#10;Opis je automatski generiran">
            <a:extLst>
              <a:ext uri="{FF2B5EF4-FFF2-40B4-BE49-F238E27FC236}">
                <a16:creationId xmlns:a16="http://schemas.microsoft.com/office/drawing/2014/main" id="{23D04947-9CE2-DC55-1AA5-9D3467CA22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" r="5" b="5"/>
          <a:stretch/>
        </p:blipFill>
        <p:spPr>
          <a:xfrm>
            <a:off x="230880" y="1427204"/>
            <a:ext cx="2845104" cy="1900378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AFB736B8-83E0-97DD-0AD5-B214D3C73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911" y="626912"/>
            <a:ext cx="2848177" cy="854453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CE43205F-2DF9-D87C-AEDF-378514FC4E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3" r="1" b="1"/>
          <a:stretch/>
        </p:blipFill>
        <p:spPr>
          <a:xfrm>
            <a:off x="3142635" y="2176052"/>
            <a:ext cx="2846070" cy="1901020"/>
          </a:xfrm>
          <a:prstGeom prst="rect">
            <a:avLst/>
          </a:prstGeom>
        </p:spPr>
      </p:pic>
      <p:pic>
        <p:nvPicPr>
          <p:cNvPr id="10" name="Slika 9" descr="Slika na kojoj se prikazuje vanjski, nebo, zgrada, trava&#10;&#10;Opis je automatski generiran">
            <a:extLst>
              <a:ext uri="{FF2B5EF4-FFF2-40B4-BE49-F238E27FC236}">
                <a16:creationId xmlns:a16="http://schemas.microsoft.com/office/drawing/2014/main" id="{B99FFA66-FEC7-D5A2-FDB6-1525703FDD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6" r="21562" b="-1"/>
          <a:stretch/>
        </p:blipFill>
        <p:spPr>
          <a:xfrm>
            <a:off x="6064632" y="673401"/>
            <a:ext cx="2848488" cy="3407985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39950" y="5694097"/>
            <a:ext cx="4114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3" descr="Slika na kojoj se prikazuje zgrada, kuća, prozor, vlasništvo&#10;&#10;Opis je automatski generiran">
            <a:extLst>
              <a:ext uri="{FF2B5EF4-FFF2-40B4-BE49-F238E27FC236}">
                <a16:creationId xmlns:a16="http://schemas.microsoft.com/office/drawing/2014/main" id="{BCD81D99-6434-7117-30C7-6A88CF4F1E9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6" r="5365" b="-4"/>
          <a:stretch/>
        </p:blipFill>
        <p:spPr>
          <a:xfrm>
            <a:off x="230880" y="4580476"/>
            <a:ext cx="2846070" cy="190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3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95918" y="4577975"/>
            <a:ext cx="5654511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575EAE9-4E9A-E897-92C0-B313BC986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601" y="4741948"/>
            <a:ext cx="5122140" cy="1639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Planinarski</a:t>
            </a: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dom</a:t>
            </a: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Risnjak</a:t>
            </a:r>
            <a:br>
              <a:rPr lang="hr-HR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hr-HR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hr-HR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vrijednost 1,8 </a:t>
            </a:r>
            <a:r>
              <a:rPr lang="hr-HR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mil</a:t>
            </a:r>
            <a:r>
              <a:rPr lang="hr-HR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€ + PDV</a:t>
            </a:r>
            <a:endParaRPr lang="en-US" sz="3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Rezervirano mjesto sadržaja 4" descr="Slika na kojoj se prikazuje tekst, logotip, Font, grafika&#10;&#10;Opis je automatski generiran">
            <a:extLst>
              <a:ext uri="{FF2B5EF4-FFF2-40B4-BE49-F238E27FC236}">
                <a16:creationId xmlns:a16="http://schemas.microsoft.com/office/drawing/2014/main" id="{0BA30F31-47E7-A317-E279-EFD76F455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61" y="419672"/>
            <a:ext cx="3424240" cy="1027272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2280932E-FBAD-CCED-057D-ECEA7ED14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25" y="2204864"/>
            <a:ext cx="2846070" cy="1593799"/>
          </a:xfrm>
          <a:prstGeom prst="rect">
            <a:avLst/>
          </a:prstGeom>
        </p:spPr>
      </p:pic>
      <p:pic>
        <p:nvPicPr>
          <p:cNvPr id="11" name="Slika 10" descr="Slika na kojoj se prikazuje vanjski, trava, zgrada, drvo&#10;&#10;Opis je automatski generiran">
            <a:extLst>
              <a:ext uri="{FF2B5EF4-FFF2-40B4-BE49-F238E27FC236}">
                <a16:creationId xmlns:a16="http://schemas.microsoft.com/office/drawing/2014/main" id="{7C452EA1-6CF8-DD7B-76C3-081DA12920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11" y="1655212"/>
            <a:ext cx="2845104" cy="2133828"/>
          </a:xfrm>
          <a:prstGeom prst="rect">
            <a:avLst/>
          </a:prstGeom>
        </p:spPr>
      </p:pic>
      <p:pic>
        <p:nvPicPr>
          <p:cNvPr id="9" name="Slika 8" descr="Slika na kojoj se prikazuje vanjski, trava, zgrada, pejsaž&#10;&#10;Opis je automatski generiran">
            <a:extLst>
              <a:ext uri="{FF2B5EF4-FFF2-40B4-BE49-F238E27FC236}">
                <a16:creationId xmlns:a16="http://schemas.microsoft.com/office/drawing/2014/main" id="{49AE92A4-F8FF-4A02-08BF-AE226ECE6C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632" y="1671651"/>
            <a:ext cx="2848488" cy="190136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39950" y="5694097"/>
            <a:ext cx="4114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ka 6" descr="Slika na kojoj se prikazuje zgrada, prozor, vanjski, voda&#10;&#10;Opis je automatski generiran">
            <a:extLst>
              <a:ext uri="{FF2B5EF4-FFF2-40B4-BE49-F238E27FC236}">
                <a16:creationId xmlns:a16="http://schemas.microsoft.com/office/drawing/2014/main" id="{A1F16334-2315-A062-7B3D-504FB5C571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25" y="4819473"/>
            <a:ext cx="2846070" cy="142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08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3">
            <a:extLst>
              <a:ext uri="{FF2B5EF4-FFF2-40B4-BE49-F238E27FC236}">
                <a16:creationId xmlns:a16="http://schemas.microsoft.com/office/drawing/2014/main" id="{ECEF6C2F-9906-4F89-9B4F-598E9F344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2428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91E12CD6-A76F-439F-9C98-C0211D8FD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9144000" cy="26151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simbol, logotip, zeleno, grafika&#10;&#10;Opis je automatski generiran">
            <a:extLst>
              <a:ext uri="{FF2B5EF4-FFF2-40B4-BE49-F238E27FC236}">
                <a16:creationId xmlns:a16="http://schemas.microsoft.com/office/drawing/2014/main" id="{EADD563A-2B0C-3EDB-CD85-D3CA8F9EE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3" y="865188"/>
            <a:ext cx="2974975" cy="757238"/>
          </a:xfr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DBA43B51-2676-DEB9-B664-1C014C0339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89"/>
          <a:stretch/>
        </p:blipFill>
        <p:spPr>
          <a:xfrm>
            <a:off x="183321" y="2016412"/>
            <a:ext cx="3279018" cy="2204676"/>
          </a:xfrm>
          <a:prstGeom prst="rect">
            <a:avLst/>
          </a:prstGeom>
        </p:spPr>
      </p:pic>
      <p:pic>
        <p:nvPicPr>
          <p:cNvPr id="9" name="Slika 8" descr="Slika na kojoj se prikazuje vanjski, nebo, drvo, kuća&#10;&#10;Opis je automatski generiran">
            <a:extLst>
              <a:ext uri="{FF2B5EF4-FFF2-40B4-BE49-F238E27FC236}">
                <a16:creationId xmlns:a16="http://schemas.microsoft.com/office/drawing/2014/main" id="{2D24E062-9AEE-C438-9A9E-54E47EFD0D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50" y="1222411"/>
            <a:ext cx="5427538" cy="2998677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E931B82-1966-D667-F48B-DB97FA228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839741"/>
            <a:ext cx="78867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</a:t>
            </a:r>
            <a:r>
              <a:rPr lang="hr-HR" sz="4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laninarski</a:t>
            </a:r>
            <a:r>
              <a:rPr lang="hr-HR" sz="4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dom</a:t>
            </a:r>
            <a:r>
              <a:rPr lang="en-US" sz="4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Zavižan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hr-HR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vrijednost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2,8 mil. € + PDV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1028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Slika 6" descr="Slika na kojoj se prikazuje vanjski, trava, zgrada, kuća&#10;&#10;Opis je automatski generiran">
            <a:extLst>
              <a:ext uri="{FF2B5EF4-FFF2-40B4-BE49-F238E27FC236}">
                <a16:creationId xmlns:a16="http://schemas.microsoft.com/office/drawing/2014/main" id="{6D16E007-4670-1A67-61B0-5C1AF13A13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5" y="3754872"/>
            <a:ext cx="4860602" cy="2826175"/>
          </a:xfrm>
          <a:prstGeom prst="rect">
            <a:avLst/>
          </a:prstGeom>
        </p:spPr>
      </p:pic>
      <p:pic>
        <p:nvPicPr>
          <p:cNvPr id="5" name="Rezervirano mjesto sadržaja 4" descr="Slika na kojoj se prikazuje tekst, snimka zaslona, crtić, umjetničko djelo&#10;&#10;Opis je automatski generiran">
            <a:extLst>
              <a:ext uri="{FF2B5EF4-FFF2-40B4-BE49-F238E27FC236}">
                <a16:creationId xmlns:a16="http://schemas.microsoft.com/office/drawing/2014/main" id="{801B48FF-4732-C340-0387-19C2D9457B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52" y="1041797"/>
            <a:ext cx="2943225" cy="1235075"/>
          </a:xfrm>
        </p:spPr>
      </p:pic>
      <p:pic>
        <p:nvPicPr>
          <p:cNvPr id="9" name="Slika 8" descr="Slika na kojoj se prikazuje vanjski, trava, nebo, drvo&#10;&#10;Opis je automatski generiran">
            <a:extLst>
              <a:ext uri="{FF2B5EF4-FFF2-40B4-BE49-F238E27FC236}">
                <a16:creationId xmlns:a16="http://schemas.microsoft.com/office/drawing/2014/main" id="{98A909CE-C26C-CC77-ACE8-454B582943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813" y="580130"/>
            <a:ext cx="5160963" cy="3021013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D77DE8D-8B01-A178-BAD4-5DD670905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452" y="4365104"/>
            <a:ext cx="3041324" cy="158417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Planinarski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dom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Visočica</a:t>
            </a:r>
            <a:br>
              <a:rPr lang="hr-HR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vrijednost</a:t>
            </a:r>
            <a:r>
              <a:rPr lang="en-US" sz="1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1,</a:t>
            </a:r>
            <a:r>
              <a:rPr lang="hr-HR" sz="1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sz="1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mil</a:t>
            </a:r>
            <a:r>
              <a:rPr lang="hr-HR" sz="1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r>
              <a:rPr lang="en-US" sz="1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€ + PDV</a:t>
            </a:r>
          </a:p>
        </p:txBody>
      </p:sp>
    </p:spTree>
    <p:extLst>
      <p:ext uri="{BB962C8B-B14F-4D97-AF65-F5344CB8AC3E}">
        <p14:creationId xmlns:p14="http://schemas.microsoft.com/office/powerpoint/2010/main" val="469679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Slika 10" descr="Slika na kojoj se prikazuje bazen za plivanje, drvo, biljka, odmaralište&#10;&#10;Opis je automatski generiran">
            <a:extLst>
              <a:ext uri="{FF2B5EF4-FFF2-40B4-BE49-F238E27FC236}">
                <a16:creationId xmlns:a16="http://schemas.microsoft.com/office/drawing/2014/main" id="{B370E4F6-B38A-F43D-3130-05B2EDEE1D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35" y="4911725"/>
            <a:ext cx="2579688" cy="1419225"/>
          </a:xfrm>
          <a:prstGeom prst="rect">
            <a:avLst/>
          </a:prstGeom>
        </p:spPr>
      </p:pic>
      <p:pic>
        <p:nvPicPr>
          <p:cNvPr id="21" name="Slika 20" descr="Slika na kojoj se prikazuje vanjski, nebo, zgrada, drvo&#10;&#10;Opis je automatski generiran">
            <a:extLst>
              <a:ext uri="{FF2B5EF4-FFF2-40B4-BE49-F238E27FC236}">
                <a16:creationId xmlns:a16="http://schemas.microsoft.com/office/drawing/2014/main" id="{AFC3612C-FBC3-2717-6F64-9CC855F02F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775" y="1889125"/>
            <a:ext cx="2579688" cy="1419225"/>
          </a:xfrm>
          <a:prstGeom prst="rect">
            <a:avLst/>
          </a:prstGeom>
        </p:spPr>
      </p:pic>
      <p:pic>
        <p:nvPicPr>
          <p:cNvPr id="17" name="Slika 16" descr="Slika na kojoj se prikazuje vanjski, nebo, oblak, drvo&#10;&#10;Opis je automatski generiran">
            <a:extLst>
              <a:ext uri="{FF2B5EF4-FFF2-40B4-BE49-F238E27FC236}">
                <a16:creationId xmlns:a16="http://schemas.microsoft.com/office/drawing/2014/main" id="{A278BF1C-497B-D27E-81A4-2E2E0D3EFD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488" y="1889125"/>
            <a:ext cx="2579688" cy="1419225"/>
          </a:xfrm>
          <a:prstGeom prst="rect">
            <a:avLst/>
          </a:prstGeom>
        </p:spPr>
      </p:pic>
      <p:pic>
        <p:nvPicPr>
          <p:cNvPr id="13" name="Slika 12" descr="Slika na kojoj se prikazuje nebo, drvo, snimka zaslona, pejsaž&#10;&#10;Opis je automatski generiran">
            <a:extLst>
              <a:ext uri="{FF2B5EF4-FFF2-40B4-BE49-F238E27FC236}">
                <a16:creationId xmlns:a16="http://schemas.microsoft.com/office/drawing/2014/main" id="{0671FFAC-2EBC-4154-9A2B-8CF5C57A7D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379788"/>
            <a:ext cx="2651125" cy="1458913"/>
          </a:xfrm>
          <a:prstGeom prst="rect">
            <a:avLst/>
          </a:prstGeom>
        </p:spPr>
      </p:pic>
      <p:pic>
        <p:nvPicPr>
          <p:cNvPr id="5" name="Rezervirano mjesto sadržaja 4" descr="Slika na kojoj se prikazuje logotip, simbol, grafika&#10;&#10;Opis je automatski generiran">
            <a:extLst>
              <a:ext uri="{FF2B5EF4-FFF2-40B4-BE49-F238E27FC236}">
                <a16:creationId xmlns:a16="http://schemas.microsoft.com/office/drawing/2014/main" id="{0D2199B3-B3E4-742F-8FC0-F21FD1CDB8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482419"/>
            <a:ext cx="4650920" cy="1314733"/>
          </a:xfrm>
        </p:spPr>
      </p:pic>
      <p:pic>
        <p:nvPicPr>
          <p:cNvPr id="23" name="Slika 22" descr="Slika na kojoj se prikazuje nebo, drvo, stol, biljka&#10;&#10;Opis je automatski generiran">
            <a:extLst>
              <a:ext uri="{FF2B5EF4-FFF2-40B4-BE49-F238E27FC236}">
                <a16:creationId xmlns:a16="http://schemas.microsoft.com/office/drawing/2014/main" id="{45EC93AB-9BBE-43B9-F0B1-02FD94F8D0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911725"/>
            <a:ext cx="2579490" cy="1419224"/>
          </a:xfrm>
          <a:prstGeom prst="rect">
            <a:avLst/>
          </a:prstGeom>
        </p:spPr>
      </p:pic>
      <p:pic>
        <p:nvPicPr>
          <p:cNvPr id="9" name="Slika 8" descr="Slika na kojoj se prikazuje vanjski, biljka, zgrada, drvo&#10;&#10;Opis je automatski generiran">
            <a:extLst>
              <a:ext uri="{FF2B5EF4-FFF2-40B4-BE49-F238E27FC236}">
                <a16:creationId xmlns:a16="http://schemas.microsoft.com/office/drawing/2014/main" id="{04896E20-99EC-B5CE-2A87-CEC07DC2BF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63074"/>
            <a:ext cx="1809750" cy="1339850"/>
          </a:xfrm>
          <a:prstGeom prst="rect">
            <a:avLst/>
          </a:prstGeom>
        </p:spPr>
      </p:pic>
      <p:pic>
        <p:nvPicPr>
          <p:cNvPr id="7" name="Slika 6" descr="Slika na kojoj se prikazuje vanjski, biljka, drvo, nebo&#10;&#10;Opis je automatski generiran">
            <a:extLst>
              <a:ext uri="{FF2B5EF4-FFF2-40B4-BE49-F238E27FC236}">
                <a16:creationId xmlns:a16="http://schemas.microsoft.com/office/drawing/2014/main" id="{C1FE94EB-1C04-10B8-0587-45FA3CCE98D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296" y="1762125"/>
            <a:ext cx="1009654" cy="1370013"/>
          </a:xfrm>
          <a:prstGeom prst="rect">
            <a:avLst/>
          </a:prstGeom>
        </p:spPr>
      </p:pic>
      <p:pic>
        <p:nvPicPr>
          <p:cNvPr id="19" name="Slika 18" descr="Slika na kojoj se prikazuje vanjski, nebo, oblak, drvo&#10;&#10;Opis je automatski generiran">
            <a:extLst>
              <a:ext uri="{FF2B5EF4-FFF2-40B4-BE49-F238E27FC236}">
                <a16:creationId xmlns:a16="http://schemas.microsoft.com/office/drawing/2014/main" id="{D3CF766D-12B2-F5AE-942E-8E241A32F50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775" y="4911725"/>
            <a:ext cx="2581172" cy="1419224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9E8AA49-A631-088F-8FFD-FF9FBEC5A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4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Posjetiteljski</a:t>
            </a: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centar</a:t>
            </a: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Veje</a:t>
            </a: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more</a:t>
            </a:r>
            <a:b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vrijednost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1,6 mil. € + PDV</a:t>
            </a:r>
          </a:p>
        </p:txBody>
      </p:sp>
    </p:spTree>
    <p:extLst>
      <p:ext uri="{BB962C8B-B14F-4D97-AF65-F5344CB8AC3E}">
        <p14:creationId xmlns:p14="http://schemas.microsoft.com/office/powerpoint/2010/main" val="31527015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2527</TotalTime>
  <Words>200</Words>
  <Application>Microsoft Office PowerPoint</Application>
  <PresentationFormat>On-screen Show (4:3)</PresentationFormat>
  <Paragraphs>45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1_Office Theme</vt:lpstr>
      <vt:lpstr>PowerPoint Presentation</vt:lpstr>
      <vt:lpstr>Revitalizacija planinarsko-posjetiteljske infrastrukture </vt:lpstr>
      <vt:lpstr>  Revitalizacija planinarsko-posjetiteljske infrastrukture </vt:lpstr>
      <vt:lpstr>PowerPoint Presentation</vt:lpstr>
      <vt:lpstr>  PD Snježnik</vt:lpstr>
      <vt:lpstr>Planinarski dom Risnjak  vrijednost 1,8 mil. € + PDV</vt:lpstr>
      <vt:lpstr>Planinarski dom Zavižan  vrijednost 2,8 mil. € + PDV </vt:lpstr>
      <vt:lpstr>Planinarski dom Visočica  vrijednost 1,2 mil. € + PDV</vt:lpstr>
      <vt:lpstr>Posjetiteljski centar Veje more vrijednost 1,6 mil. € + PDV</vt:lpstr>
    </vt:vector>
  </TitlesOfParts>
  <Company>Kulture RH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Mario Josić</dc:creator>
  <cp:lastModifiedBy>Katarina Šarić</cp:lastModifiedBy>
  <cp:revision>165</cp:revision>
  <dcterms:created xsi:type="dcterms:W3CDTF">2014-09-04T10:02:20Z</dcterms:created>
  <dcterms:modified xsi:type="dcterms:W3CDTF">2024-04-12T07:41:17Z</dcterms:modified>
</cp:coreProperties>
</file>